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9" r:id="rId3"/>
    <p:sldId id="275" r:id="rId4"/>
    <p:sldId id="265" r:id="rId5"/>
    <p:sldId id="281" r:id="rId6"/>
    <p:sldId id="269" r:id="rId7"/>
    <p:sldId id="257" r:id="rId8"/>
    <p:sldId id="267" r:id="rId9"/>
    <p:sldId id="282" r:id="rId10"/>
    <p:sldId id="283" r:id="rId11"/>
    <p:sldId id="284" r:id="rId12"/>
    <p:sldId id="285" r:id="rId13"/>
    <p:sldId id="286" r:id="rId14"/>
    <p:sldId id="287" r:id="rId15"/>
    <p:sldId id="288" r:id="rId16"/>
    <p:sldId id="292" r:id="rId17"/>
    <p:sldId id="289" r:id="rId18"/>
    <p:sldId id="290" r:id="rId19"/>
    <p:sldId id="291" r:id="rId20"/>
    <p:sldId id="293" r:id="rId21"/>
    <p:sldId id="295" r:id="rId22"/>
    <p:sldId id="294" r:id="rId23"/>
    <p:sldId id="296" r:id="rId24"/>
    <p:sldId id="298" r:id="rId25"/>
    <p:sldId id="274" r:id="rId26"/>
    <p:sldId id="263" r:id="rId27"/>
    <p:sldId id="264" r:id="rId28"/>
    <p:sldId id="266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58" y="19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1CA9AD-2BB3-461E-9F5C-D27840BB92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BE0AB9-CC26-4943-9430-13CF9D681A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5F80AF-A4A3-4F6A-91DA-B0417504EC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F5693-D71E-4919-B8B6-E582AC32EA67}" type="datetimeFigureOut">
              <a:rPr lang="en-US" smtClean="0"/>
              <a:t>12/13/2020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2BA9A9-0A56-4BC4-A220-65CC512DF8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0B7FA6-44E9-4EEE-8076-B2A17B7D3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AF396-C329-4391-97B7-4B3DAD3B67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8388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26588E-470A-4397-BF37-A034804C5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90740FC-B4CB-43C2-9AF2-1DD20D19C0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2A2E16-FB02-419D-9598-E0A78C7B64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F5693-D71E-4919-B8B6-E582AC32EA67}" type="datetimeFigureOut">
              <a:rPr lang="en-US" smtClean="0"/>
              <a:t>12/13/2020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B1936A-3FBB-400F-B437-F0E6222768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A4BCD8-7C71-4841-A45C-6A9C8E9BB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AF396-C329-4391-97B7-4B3DAD3B67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4526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4565A13-76A9-41B2-8CA0-607A3E1525B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5F94931-A162-417F-A01D-E78014AAB3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3E4BD0-9A8C-4B88-A1CC-9E91FFF4E3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F5693-D71E-4919-B8B6-E582AC32EA67}" type="datetimeFigureOut">
              <a:rPr lang="en-US" smtClean="0"/>
              <a:t>12/13/2020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4B732E-BAAE-4D73-90C9-398F37E14A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A2D179-0760-4E28-A1CC-052FD3B24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AF396-C329-4391-97B7-4B3DAD3B67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3391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3F4D35-5293-4CE5-A5F7-0B6185F13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524F08-603B-468A-AB2F-93CC4548C7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B18BB6-EB8F-4784-99AF-02E0939283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F5693-D71E-4919-B8B6-E582AC32EA67}" type="datetimeFigureOut">
              <a:rPr lang="en-US" smtClean="0"/>
              <a:t>12/13/2020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785694-6970-47E8-98C8-E7A67D6E94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645634-BC68-4D61-9D0A-051C596D42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AF396-C329-4391-97B7-4B3DAD3B67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77203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2B2653-44B5-4705-804C-9533F7730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90FCCA-0CD3-4E92-93FE-E3E1AE1573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EC7FED-C784-4C15-9077-F41FA8E623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F5693-D71E-4919-B8B6-E582AC32EA67}" type="datetimeFigureOut">
              <a:rPr lang="en-US" smtClean="0"/>
              <a:t>12/13/2020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02961E-CF0C-4665-8E18-47B2540609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36186D-4979-4269-B79C-721CDD7988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AF396-C329-4391-97B7-4B3DAD3B67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8500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C70F08-B6D2-48DB-B226-E454A57464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C533CA-C45F-4564-9933-5B2187EFA0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5FB717-472E-49D2-A563-E9C8B6BAEE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3040EC-08A0-4088-B5FE-C54DEA6DEE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F5693-D71E-4919-B8B6-E582AC32EA67}" type="datetimeFigureOut">
              <a:rPr lang="en-US" smtClean="0"/>
              <a:t>12/13/2020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0FCC33-8749-4E10-AE25-2FB6AD29B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972008-1D50-4941-AFF1-0663851B5C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AF396-C329-4391-97B7-4B3DAD3B67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7875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626EB1-8915-4084-9A5D-0BB311262F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306BFC-F6AB-4786-BC69-465AE032FE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AE8D11-BBF9-47B8-9CB1-36B0583B27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DC3D2F4-606A-4440-8922-FFFE35CD2A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C7BA25-8671-4D09-B886-10324CBEF04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6A29560-4479-48BF-948E-A9EFE69F6F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F5693-D71E-4919-B8B6-E582AC32EA67}" type="datetimeFigureOut">
              <a:rPr lang="en-US" smtClean="0"/>
              <a:t>12/13/2020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12559E-825E-4D59-84B5-EA0BE0687C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AEACEC6-F2E7-449C-80DD-74EF8C896B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AF396-C329-4391-97B7-4B3DAD3B67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28376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C09A0-3885-4D82-A299-743C899E0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350CDF-A36C-47C7-B318-17FA6A1D61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F5693-D71E-4919-B8B6-E582AC32EA67}" type="datetimeFigureOut">
              <a:rPr lang="en-US" smtClean="0"/>
              <a:t>12/13/2020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D3F36B-E9C8-41EA-8136-ADE34F3568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6DFA34-0D4B-41BE-827D-491F684DE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AF396-C329-4391-97B7-4B3DAD3B67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7809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EF779CC-35B4-4641-9CB7-C771C4E535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F5693-D71E-4919-B8B6-E582AC32EA67}" type="datetimeFigureOut">
              <a:rPr lang="en-US" smtClean="0"/>
              <a:t>12/13/2020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1DFBE45-9A82-4308-9AFE-D195FA6C4A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72CF95-A171-4E2F-8403-B9CEB936A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AF396-C329-4391-97B7-4B3DAD3B67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3642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CD08DA-AECC-4D9E-9F3B-2EBC59534C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13DFE0-970F-4780-A680-01DFA703A6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D17CDB-1AAF-40F7-939F-571DF993F1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5494D2-6715-454A-847C-BE86CCD4FA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F5693-D71E-4919-B8B6-E582AC32EA67}" type="datetimeFigureOut">
              <a:rPr lang="en-US" smtClean="0"/>
              <a:t>12/13/2020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0DA871-9530-4BD2-8B05-D6C1080145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90B64B-DA27-426D-AFB7-A0D9106DD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AF396-C329-4391-97B7-4B3DAD3B67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9024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11A48B-F677-4377-B8E1-8D27852BF6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41B22C4-B9D8-4B01-9E08-EEA1AFC3BA3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8C2F6-0FB7-4EEA-B2C4-C967E1E7A3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EA5E8C-35B5-41DE-9723-F36AC60740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F5693-D71E-4919-B8B6-E582AC32EA67}" type="datetimeFigureOut">
              <a:rPr lang="en-US" smtClean="0"/>
              <a:t>12/13/2020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98439D-4B41-4B8B-B1F7-CA72F82843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A780C6-72DE-4985-85B0-C68B9C7C8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3AF396-C329-4391-97B7-4B3DAD3B67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0286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C84826F-A6FD-4CD2-9417-E96C8DC1D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43F530-290B-43F5-A904-A1FA08E96C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D8A549-CFB6-42F4-904A-EF0F9CF993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FF5693-D71E-4919-B8B6-E582AC32EA67}" type="datetimeFigureOut">
              <a:rPr lang="en-US" smtClean="0"/>
              <a:t>12/13/2020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5FCEDC-DB22-43A4-8340-C4B7AE2E26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C90BF2-157B-4FA8-B2BA-6C0FB171A5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3AF396-C329-4391-97B7-4B3DAD3B67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532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14A06-529A-4172-A885-4A0A6AFF37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45809"/>
            <a:ext cx="9144000" cy="1564716"/>
          </a:xfrm>
        </p:spPr>
        <p:txBody>
          <a:bodyPr>
            <a:normAutofit fontScale="90000"/>
          </a:bodyPr>
          <a:lstStyle/>
          <a:p>
            <a:pPr algn="l"/>
            <a:r>
              <a:rPr lang="en-US" sz="4800" dirty="0"/>
              <a:t>ETL Project</a:t>
            </a:r>
            <a:br>
              <a:rPr lang="en-US" sz="4800" dirty="0"/>
            </a:br>
            <a:r>
              <a:rPr lang="en-US" sz="4800" dirty="0"/>
              <a:t>Anesthesia Compliance Management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969349C-6F66-4CB6-9B6F-60CE745F17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47050"/>
            <a:ext cx="9144000" cy="572583"/>
          </a:xfrm>
        </p:spPr>
        <p:txBody>
          <a:bodyPr>
            <a:normAutofit fontScale="77500" lnSpcReduction="20000"/>
          </a:bodyPr>
          <a:lstStyle/>
          <a:p>
            <a:pPr algn="l"/>
            <a:r>
              <a:rPr lang="en-US" sz="2000" dirty="0"/>
              <a:t>Kent Rodgers</a:t>
            </a:r>
          </a:p>
          <a:p>
            <a:pPr algn="l"/>
            <a:r>
              <a:rPr lang="en-US" sz="2000" dirty="0"/>
              <a:t>December 13, 2020</a:t>
            </a:r>
          </a:p>
        </p:txBody>
      </p:sp>
      <p:sp>
        <p:nvSpPr>
          <p:cNvPr id="8" name="Freeform 14">
            <a:extLst>
              <a:ext uri="{FF2B5EF4-FFF2-40B4-BE49-F238E27FC236}">
                <a16:creationId xmlns:a16="http://schemas.microsoft.com/office/drawing/2014/main" id="{C66F2F30-5DC0-44A0-BFA6-E12F46ED1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5920619" cy="2130951"/>
          </a:xfrm>
          <a:custGeom>
            <a:avLst/>
            <a:gdLst>
              <a:gd name="connsiteX0" fmla="*/ 0 w 5920619"/>
              <a:gd name="connsiteY0" fmla="*/ 0 h 2130951"/>
              <a:gd name="connsiteX1" fmla="*/ 3191370 w 5920619"/>
              <a:gd name="connsiteY1" fmla="*/ 0 h 2130951"/>
              <a:gd name="connsiteX2" fmla="*/ 3346315 w 5920619"/>
              <a:gd name="connsiteY2" fmla="*/ 0 h 2130951"/>
              <a:gd name="connsiteX3" fmla="*/ 5920619 w 5920619"/>
              <a:gd name="connsiteY3" fmla="*/ 0 h 2130951"/>
              <a:gd name="connsiteX4" fmla="*/ 4936971 w 5920619"/>
              <a:gd name="connsiteY4" fmla="*/ 2130951 h 2130951"/>
              <a:gd name="connsiteX5" fmla="*/ 0 w 5920619"/>
              <a:gd name="connsiteY5" fmla="*/ 2130951 h 2130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20619" h="2130951">
                <a:moveTo>
                  <a:pt x="0" y="0"/>
                </a:moveTo>
                <a:lnTo>
                  <a:pt x="3191370" y="0"/>
                </a:lnTo>
                <a:lnTo>
                  <a:pt x="3346315" y="0"/>
                </a:lnTo>
                <a:lnTo>
                  <a:pt x="5920619" y="0"/>
                </a:lnTo>
                <a:lnTo>
                  <a:pt x="4936971" y="2130951"/>
                </a:lnTo>
                <a:lnTo>
                  <a:pt x="0" y="2130951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 21">
            <a:extLst>
              <a:ext uri="{FF2B5EF4-FFF2-40B4-BE49-F238E27FC236}">
                <a16:creationId xmlns:a16="http://schemas.microsoft.com/office/drawing/2014/main" id="{85872F57-7F42-4F97-8391-DDC8D0054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7839" y="0"/>
            <a:ext cx="7094160" cy="2130952"/>
          </a:xfrm>
          <a:custGeom>
            <a:avLst/>
            <a:gdLst>
              <a:gd name="connsiteX0" fmla="*/ 4417853 w 7094160"/>
              <a:gd name="connsiteY0" fmla="*/ 0 h 2130952"/>
              <a:gd name="connsiteX1" fmla="*/ 7094160 w 7094160"/>
              <a:gd name="connsiteY1" fmla="*/ 0 h 2130952"/>
              <a:gd name="connsiteX2" fmla="*/ 7094160 w 7094160"/>
              <a:gd name="connsiteY2" fmla="*/ 2130552 h 2130952"/>
              <a:gd name="connsiteX3" fmla="*/ 5920619 w 7094160"/>
              <a:gd name="connsiteY3" fmla="*/ 2130552 h 2130952"/>
              <a:gd name="connsiteX4" fmla="*/ 5920619 w 7094160"/>
              <a:gd name="connsiteY4" fmla="*/ 2130952 h 2130952"/>
              <a:gd name="connsiteX5" fmla="*/ 2729249 w 7094160"/>
              <a:gd name="connsiteY5" fmla="*/ 2130952 h 2130952"/>
              <a:gd name="connsiteX6" fmla="*/ 2574304 w 7094160"/>
              <a:gd name="connsiteY6" fmla="*/ 2130952 h 2130952"/>
              <a:gd name="connsiteX7" fmla="*/ 0 w 7094160"/>
              <a:gd name="connsiteY7" fmla="*/ 2130952 h 2130952"/>
              <a:gd name="connsiteX8" fmla="*/ 983648 w 7094160"/>
              <a:gd name="connsiteY8" fmla="*/ 1 h 2130952"/>
              <a:gd name="connsiteX9" fmla="*/ 4417853 w 7094160"/>
              <a:gd name="connsiteY9" fmla="*/ 1 h 2130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094160" h="2130952">
                <a:moveTo>
                  <a:pt x="4417853" y="0"/>
                </a:moveTo>
                <a:lnTo>
                  <a:pt x="7094160" y="0"/>
                </a:lnTo>
                <a:lnTo>
                  <a:pt x="7094160" y="2130552"/>
                </a:lnTo>
                <a:lnTo>
                  <a:pt x="5920619" y="2130552"/>
                </a:lnTo>
                <a:lnTo>
                  <a:pt x="5920619" y="2130952"/>
                </a:lnTo>
                <a:lnTo>
                  <a:pt x="2729249" y="2130952"/>
                </a:lnTo>
                <a:lnTo>
                  <a:pt x="2574304" y="2130952"/>
                </a:lnTo>
                <a:lnTo>
                  <a:pt x="0" y="2130952"/>
                </a:lnTo>
                <a:lnTo>
                  <a:pt x="983648" y="1"/>
                </a:lnTo>
                <a:lnTo>
                  <a:pt x="4417853" y="1"/>
                </a:lnTo>
                <a:close/>
              </a:path>
            </a:pathLst>
          </a:custGeom>
          <a:solidFill>
            <a:srgbClr val="7F7F7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04DC2037-48A0-4F22-B9D4-8EAEBC780A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49721" y="4682920"/>
            <a:ext cx="4522796" cy="2175080"/>
          </a:xfrm>
          <a:custGeom>
            <a:avLst/>
            <a:gdLst>
              <a:gd name="connsiteX0" fmla="*/ 3515449 w 4522796"/>
              <a:gd name="connsiteY0" fmla="*/ 0 h 2175080"/>
              <a:gd name="connsiteX1" fmla="*/ 0 w 4522796"/>
              <a:gd name="connsiteY1" fmla="*/ 0 h 2175080"/>
              <a:gd name="connsiteX2" fmla="*/ 0 w 4522796"/>
              <a:gd name="connsiteY2" fmla="*/ 2175080 h 2175080"/>
              <a:gd name="connsiteX3" fmla="*/ 4522796 w 4522796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22796" h="2175080">
                <a:moveTo>
                  <a:pt x="3515449" y="0"/>
                </a:moveTo>
                <a:lnTo>
                  <a:pt x="0" y="0"/>
                </a:lnTo>
                <a:lnTo>
                  <a:pt x="0" y="2175080"/>
                </a:lnTo>
                <a:lnTo>
                  <a:pt x="4522796" y="21750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/>
          </a:p>
        </p:txBody>
      </p:sp>
      <p:sp>
        <p:nvSpPr>
          <p:cNvPr id="14" name="Freeform 22">
            <a:extLst>
              <a:ext uri="{FF2B5EF4-FFF2-40B4-BE49-F238E27FC236}">
                <a16:creationId xmlns:a16="http://schemas.microsoft.com/office/drawing/2014/main" id="{0006CBFD-ADA0-43D1-9332-9C34CA1C76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66810" y="4682920"/>
            <a:ext cx="5925190" cy="2175080"/>
          </a:xfrm>
          <a:custGeom>
            <a:avLst/>
            <a:gdLst>
              <a:gd name="connsiteX0" fmla="*/ 1007347 w 5925190"/>
              <a:gd name="connsiteY0" fmla="*/ 0 h 2175080"/>
              <a:gd name="connsiteX1" fmla="*/ 5925190 w 5925190"/>
              <a:gd name="connsiteY1" fmla="*/ 0 h 2175080"/>
              <a:gd name="connsiteX2" fmla="*/ 5925190 w 5925190"/>
              <a:gd name="connsiteY2" fmla="*/ 2175080 h 2175080"/>
              <a:gd name="connsiteX3" fmla="*/ 0 w 5925190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25190" h="2175080">
                <a:moveTo>
                  <a:pt x="1007347" y="0"/>
                </a:moveTo>
                <a:lnTo>
                  <a:pt x="5925190" y="0"/>
                </a:lnTo>
                <a:lnTo>
                  <a:pt x="5925190" y="2175080"/>
                </a:lnTo>
                <a:lnTo>
                  <a:pt x="0" y="217508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Freeform 25">
            <a:extLst>
              <a:ext uri="{FF2B5EF4-FFF2-40B4-BE49-F238E27FC236}">
                <a16:creationId xmlns:a16="http://schemas.microsoft.com/office/drawing/2014/main" id="{2B931666-F28F-45F3-A074-66D2272D58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682920"/>
            <a:ext cx="7114535" cy="2175080"/>
          </a:xfrm>
          <a:custGeom>
            <a:avLst/>
            <a:gdLst>
              <a:gd name="connsiteX0" fmla="*/ 0 w 7114535"/>
              <a:gd name="connsiteY0" fmla="*/ 0 h 2175080"/>
              <a:gd name="connsiteX1" fmla="*/ 1189345 w 7114535"/>
              <a:gd name="connsiteY1" fmla="*/ 0 h 2175080"/>
              <a:gd name="connsiteX2" fmla="*/ 7114535 w 7114535"/>
              <a:gd name="connsiteY2" fmla="*/ 0 h 2175080"/>
              <a:gd name="connsiteX3" fmla="*/ 6107188 w 7114535"/>
              <a:gd name="connsiteY3" fmla="*/ 2175080 h 2175080"/>
              <a:gd name="connsiteX4" fmla="*/ 1189345 w 7114535"/>
              <a:gd name="connsiteY4" fmla="*/ 2175080 h 2175080"/>
              <a:gd name="connsiteX5" fmla="*/ 0 w 7114535"/>
              <a:gd name="connsiteY5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4535" h="2175080">
                <a:moveTo>
                  <a:pt x="0" y="0"/>
                </a:moveTo>
                <a:lnTo>
                  <a:pt x="1189345" y="0"/>
                </a:lnTo>
                <a:lnTo>
                  <a:pt x="7114535" y="0"/>
                </a:lnTo>
                <a:lnTo>
                  <a:pt x="6107188" y="2175080"/>
                </a:lnTo>
                <a:lnTo>
                  <a:pt x="1189345" y="2175080"/>
                </a:lnTo>
                <a:lnTo>
                  <a:pt x="0" y="2175080"/>
                </a:lnTo>
                <a:close/>
              </a:path>
            </a:pathLst>
          </a:custGeom>
          <a:solidFill>
            <a:srgbClr val="7F7F7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2669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C80E0-0ABB-4357-953C-9C544B958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Nurse File Example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4AD589-D2BB-465A-A7EF-CEB989D9BF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961" t="33010" r="13204" b="35275"/>
          <a:stretch/>
        </p:blipFill>
        <p:spPr>
          <a:xfrm>
            <a:off x="0" y="1504257"/>
            <a:ext cx="9001959" cy="21750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EFE175D-B397-4849-B7E4-F296458AF7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146" t="27832" r="48592" b="6796"/>
          <a:stretch/>
        </p:blipFill>
        <p:spPr>
          <a:xfrm>
            <a:off x="6531006" y="2250488"/>
            <a:ext cx="4421080" cy="448322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EFD9DB1-BF71-43B3-B428-C2EC16D9F7E5}"/>
              </a:ext>
            </a:extLst>
          </p:cNvPr>
          <p:cNvSpPr/>
          <p:nvPr/>
        </p:nvSpPr>
        <p:spPr>
          <a:xfrm>
            <a:off x="5379869" y="1517827"/>
            <a:ext cx="852256" cy="216146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483AC4F-4818-44EF-BD53-5E86E0D67D06}"/>
              </a:ext>
            </a:extLst>
          </p:cNvPr>
          <p:cNvSpPr/>
          <p:nvPr/>
        </p:nvSpPr>
        <p:spPr>
          <a:xfrm>
            <a:off x="7183514" y="4474346"/>
            <a:ext cx="3768571" cy="23969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61671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F1318E8-9FC8-4F15-8426-6F3609CA9D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107" t="22132" r="23252" b="18835"/>
          <a:stretch/>
        </p:blipFill>
        <p:spPr>
          <a:xfrm>
            <a:off x="1308715" y="1735077"/>
            <a:ext cx="7759084" cy="40484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D9C80E0-0ABB-4357-953C-9C544B958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Employee File Example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EFD9DB1-BF71-43B3-B428-C2EC16D9F7E5}"/>
              </a:ext>
            </a:extLst>
          </p:cNvPr>
          <p:cNvSpPr/>
          <p:nvPr/>
        </p:nvSpPr>
        <p:spPr>
          <a:xfrm>
            <a:off x="4190261" y="1784157"/>
            <a:ext cx="852256" cy="132556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483AC4F-4818-44EF-BD53-5E86E0D67D06}"/>
              </a:ext>
            </a:extLst>
          </p:cNvPr>
          <p:cNvSpPr/>
          <p:nvPr/>
        </p:nvSpPr>
        <p:spPr>
          <a:xfrm>
            <a:off x="1830279" y="4474346"/>
            <a:ext cx="3768571" cy="23969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143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6B58B5-81C3-4185-9195-8958C3CED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 Highlights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65DAD0-1A05-49B4-A0FF-85E877E92F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816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B604AA-13AC-44C1-B32C-C6CF8111BB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Project Repository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8A9A70-4756-41F8-AAF8-03CF6EDC2B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1189" b="31391"/>
          <a:stretch/>
        </p:blipFill>
        <p:spPr>
          <a:xfrm>
            <a:off x="923278" y="1553592"/>
            <a:ext cx="8389398" cy="470516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503D87F-C1EB-4BF0-B542-50727C61B504}"/>
              </a:ext>
            </a:extLst>
          </p:cNvPr>
          <p:cNvSpPr/>
          <p:nvPr/>
        </p:nvSpPr>
        <p:spPr>
          <a:xfrm>
            <a:off x="2771312" y="2630580"/>
            <a:ext cx="6860960" cy="78954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1E6C583-3328-4445-B9C1-0448A7E9ABCE}"/>
              </a:ext>
            </a:extLst>
          </p:cNvPr>
          <p:cNvSpPr/>
          <p:nvPr/>
        </p:nvSpPr>
        <p:spPr>
          <a:xfrm>
            <a:off x="2771312" y="3511403"/>
            <a:ext cx="6860960" cy="93631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5ECE69-B8A4-4870-A9FC-C76FD6C47F06}"/>
              </a:ext>
            </a:extLst>
          </p:cNvPr>
          <p:cNvSpPr/>
          <p:nvPr/>
        </p:nvSpPr>
        <p:spPr>
          <a:xfrm>
            <a:off x="9642629" y="2630580"/>
            <a:ext cx="1837677" cy="789542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Extract Output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DEED7C9-67DB-449D-AA32-E0825A53107B}"/>
              </a:ext>
            </a:extLst>
          </p:cNvPr>
          <p:cNvSpPr/>
          <p:nvPr/>
        </p:nvSpPr>
        <p:spPr>
          <a:xfrm>
            <a:off x="9642629" y="3511403"/>
            <a:ext cx="1837677" cy="789542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Transform Output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8BB2445-E2F2-4093-9135-E569E024D20F}"/>
              </a:ext>
            </a:extLst>
          </p:cNvPr>
          <p:cNvSpPr/>
          <p:nvPr/>
        </p:nvSpPr>
        <p:spPr>
          <a:xfrm>
            <a:off x="2781669" y="4550376"/>
            <a:ext cx="6860960" cy="78954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CC3CAFC-81D0-4E2B-9939-29116A4160D4}"/>
              </a:ext>
            </a:extLst>
          </p:cNvPr>
          <p:cNvSpPr/>
          <p:nvPr/>
        </p:nvSpPr>
        <p:spPr>
          <a:xfrm>
            <a:off x="9652986" y="4550376"/>
            <a:ext cx="1837677" cy="789542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Compliance Reports</a:t>
            </a:r>
          </a:p>
        </p:txBody>
      </p:sp>
    </p:spTree>
    <p:extLst>
      <p:ext uri="{BB962C8B-B14F-4D97-AF65-F5344CB8AC3E}">
        <p14:creationId xmlns:p14="http://schemas.microsoft.com/office/powerpoint/2010/main" val="17715224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272B2-7F81-46AC-80E7-550B6619D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Notebook Example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127C36-1032-4F69-847A-2BC78E9AC8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750" t="23301" r="12403" b="5324"/>
          <a:stretch/>
        </p:blipFill>
        <p:spPr>
          <a:xfrm>
            <a:off x="1294661" y="1518080"/>
            <a:ext cx="9003437" cy="4894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016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2951-96E5-4BCE-8281-4920324D9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 Highlights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63A7BC-33E9-49E6-A556-B3208A6205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3411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77A44B-5843-461A-931E-BA0BA5D53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Entity Relationship Diagram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7CCD37-FAC9-4A59-83FD-5FB1D426FE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1120" y="1388745"/>
            <a:ext cx="9928860" cy="5318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3948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C20B21-F2D9-41BE-9DF5-6D9FFF365A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Schema - </a:t>
            </a:r>
            <a:r>
              <a:rPr lang="en-US" dirty="0" err="1"/>
              <a:t>employeeRoster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C28EC8-F0E4-4CAE-8496-AC7872CD2A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0675" y="14287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6761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0D6F8-5E69-4390-9009-4DEBCC7E9F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Schema - </a:t>
            </a:r>
            <a:r>
              <a:rPr lang="en-US" dirty="0" err="1"/>
              <a:t>nurseLicense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0C1C3D-7371-452D-A012-80F023F045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5450" y="148590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5611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1904D5-AD02-4139-8398-335D04D1F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Schema - </a:t>
            </a:r>
            <a:r>
              <a:rPr lang="en-US" dirty="0" err="1"/>
              <a:t>anesthesiaLicense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26752A-17D4-4245-BAD1-365D6CD6D2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52400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4682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1EB8C2-4865-49C2-88AC-21F42FA6FA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Overview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A8DE4A-4A16-4457-82D8-131BB644FA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5254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D82D51-A036-4615-B290-5D3BBB87E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SQL Alchemy Reporting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D9A64A-C772-48BC-9DA4-DE8BF57F80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4771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67FCC-126D-49BA-A817-5D88FC1C7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Anesthesia License Red Flag Report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0B9546E-5AEC-4654-BE88-19893B8FFC4C}"/>
              </a:ext>
            </a:extLst>
          </p:cNvPr>
          <p:cNvSpPr/>
          <p:nvPr/>
        </p:nvSpPr>
        <p:spPr>
          <a:xfrm>
            <a:off x="8985682" y="2171763"/>
            <a:ext cx="1837677" cy="789542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Notebook Example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02A6344-0842-4FBE-B5A2-DCC8CB328744}"/>
              </a:ext>
            </a:extLst>
          </p:cNvPr>
          <p:cNvSpPr/>
          <p:nvPr/>
        </p:nvSpPr>
        <p:spPr>
          <a:xfrm>
            <a:off x="477175" y="4457541"/>
            <a:ext cx="1837677" cy="789542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CSV Output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6F64E5D-6E25-4E4E-8D84-C0C2D1A6CC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005" t="40130" r="20048" b="52880"/>
          <a:stretch/>
        </p:blipFill>
        <p:spPr>
          <a:xfrm>
            <a:off x="958789" y="2451441"/>
            <a:ext cx="7430610" cy="47939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C6396AF-6558-48A7-B640-31C8624B94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3180" y="4661812"/>
            <a:ext cx="9311640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3770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67FCC-126D-49BA-A817-5D88FC1C7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 Sub-License Red Flag Report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21EEE5-8484-4081-96F4-E7EB75381D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389" t="44401" r="18665" b="36270"/>
          <a:stretch/>
        </p:blipFill>
        <p:spPr>
          <a:xfrm>
            <a:off x="900344" y="1903752"/>
            <a:ext cx="7430609" cy="13255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3F617DD-41AC-46ED-9555-6EF5E2AF2D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4840" y="3945163"/>
            <a:ext cx="8016240" cy="184404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0B9546E-5AEC-4654-BE88-19893B8FFC4C}"/>
              </a:ext>
            </a:extLst>
          </p:cNvPr>
          <p:cNvSpPr/>
          <p:nvPr/>
        </p:nvSpPr>
        <p:spPr>
          <a:xfrm>
            <a:off x="8985682" y="2171763"/>
            <a:ext cx="1837677" cy="789542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Notebook Example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02A6344-0842-4FBE-B5A2-DCC8CB328744}"/>
              </a:ext>
            </a:extLst>
          </p:cNvPr>
          <p:cNvSpPr/>
          <p:nvPr/>
        </p:nvSpPr>
        <p:spPr>
          <a:xfrm>
            <a:off x="1334610" y="4339394"/>
            <a:ext cx="1837677" cy="789542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CSV Output</a:t>
            </a:r>
          </a:p>
        </p:txBody>
      </p:sp>
    </p:spTree>
    <p:extLst>
      <p:ext uri="{BB962C8B-B14F-4D97-AF65-F5344CB8AC3E}">
        <p14:creationId xmlns:p14="http://schemas.microsoft.com/office/powerpoint/2010/main" val="16570641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4ADAA-9E42-4542-8F18-9EB342B8B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Anesthesia License Compliance Report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BB5D65-DEAE-446C-A2B5-2026458AA9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547" t="42917" r="18906" b="37754"/>
          <a:stretch/>
        </p:blipFill>
        <p:spPr>
          <a:xfrm>
            <a:off x="971550" y="1781175"/>
            <a:ext cx="7381876" cy="13255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5829B36-0B94-4E07-97D0-091FC82574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5950" y="3429000"/>
            <a:ext cx="9753600" cy="275844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0888345-C462-4F66-9CC0-903D5776D7E2}"/>
              </a:ext>
            </a:extLst>
          </p:cNvPr>
          <p:cNvSpPr/>
          <p:nvPr/>
        </p:nvSpPr>
        <p:spPr>
          <a:xfrm>
            <a:off x="8946472" y="2083557"/>
            <a:ext cx="1837677" cy="789542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Notebook Example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3B0BBD8-A9D0-4A51-B151-820B8A25E886}"/>
              </a:ext>
            </a:extLst>
          </p:cNvPr>
          <p:cNvSpPr/>
          <p:nvPr/>
        </p:nvSpPr>
        <p:spPr>
          <a:xfrm>
            <a:off x="838200" y="4339394"/>
            <a:ext cx="1837677" cy="789542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CSV Output</a:t>
            </a:r>
          </a:p>
        </p:txBody>
      </p:sp>
    </p:spTree>
    <p:extLst>
      <p:ext uri="{BB962C8B-B14F-4D97-AF65-F5344CB8AC3E}">
        <p14:creationId xmlns:p14="http://schemas.microsoft.com/office/powerpoint/2010/main" val="7896423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4BE2912-186B-4A66-A9CF-FBDC47526E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3755333"/>
            <a:ext cx="9753600" cy="25755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EE4ADAA-9E42-4542-8F18-9EB342B8B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 Sub-license Compliance Report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888345-C462-4F66-9CC0-903D5776D7E2}"/>
              </a:ext>
            </a:extLst>
          </p:cNvPr>
          <p:cNvSpPr/>
          <p:nvPr/>
        </p:nvSpPr>
        <p:spPr>
          <a:xfrm>
            <a:off x="8946472" y="2083557"/>
            <a:ext cx="1837677" cy="789542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Notebook Example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3B0BBD8-A9D0-4A51-B151-820B8A25E886}"/>
              </a:ext>
            </a:extLst>
          </p:cNvPr>
          <p:cNvSpPr/>
          <p:nvPr/>
        </p:nvSpPr>
        <p:spPr>
          <a:xfrm>
            <a:off x="838200" y="4339394"/>
            <a:ext cx="1837677" cy="789542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CSV Output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508BFDE-FFB2-4002-B542-297B167EF3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312" t="40417" r="19531" b="41894"/>
          <a:stretch/>
        </p:blipFill>
        <p:spPr>
          <a:xfrm>
            <a:off x="1407851" y="1912042"/>
            <a:ext cx="7334250" cy="1213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5396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D82D51-A036-4615-B290-5D3BBB87E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Ancillary Resources</a:t>
            </a:r>
            <a:br>
              <a:rPr lang="en-US" dirty="0"/>
            </a:br>
            <a:r>
              <a:rPr lang="en-US" dirty="0"/>
              <a:t>Associate Websites</a:t>
            </a:r>
            <a:br>
              <a:rPr lang="en-US" dirty="0"/>
            </a:br>
            <a:r>
              <a:rPr lang="en-US" dirty="0"/>
              <a:t>(Out-of-scope but might use later)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D9A64A-C772-48BC-9DA4-DE8BF57F80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4897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5E7C4BC-A997-4D34-852A-437611E182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1507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74F1D15-FB9D-43F2-8732-D014849D52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8702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2FACC2-AE98-4F4A-9DB4-D583D4098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Original Project Proposal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A84B66-6814-4B83-AD74-4956708179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880324" cy="4351338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Pull professional licensing data from Colorado.gov and create a reporting process to better manage expired and pending expiration licenses. </a:t>
            </a:r>
          </a:p>
          <a:p>
            <a:pPr lvl="1"/>
            <a:r>
              <a:rPr lang="en-US" dirty="0"/>
              <a:t>Extract </a:t>
            </a:r>
          </a:p>
          <a:p>
            <a:pPr lvl="2"/>
            <a:r>
              <a:rPr lang="en-US" dirty="0"/>
              <a:t>Ideally – utilize an API from the CO-DORA license listing that is updated daily. </a:t>
            </a:r>
          </a:p>
          <a:p>
            <a:pPr lvl="2"/>
            <a:r>
              <a:rPr lang="en-US" dirty="0"/>
              <a:t>Add fictitious employee file to align with the state licensing status (fabricated with publicly available info)</a:t>
            </a:r>
          </a:p>
          <a:p>
            <a:pPr lvl="2"/>
            <a:r>
              <a:rPr lang="en-US" dirty="0"/>
              <a:t>Add the state license expiration and license name information if needed form “Professional-Types” csv</a:t>
            </a:r>
          </a:p>
          <a:p>
            <a:pPr lvl="1"/>
            <a:r>
              <a:rPr lang="en-US" dirty="0"/>
              <a:t>Cleaning:</a:t>
            </a:r>
          </a:p>
          <a:p>
            <a:pPr lvl="2"/>
            <a:r>
              <a:rPr lang="en-US" dirty="0"/>
              <a:t>Narrow the dataset to the appropriate license types, i.e. separate anesthetists from the other professional types such as plumber or electrician.</a:t>
            </a:r>
          </a:p>
          <a:p>
            <a:pPr lvl="2"/>
            <a:r>
              <a:rPr lang="en-US" dirty="0"/>
              <a:t>Drop unnecessary information required to meet the license management process (simplify)</a:t>
            </a:r>
          </a:p>
          <a:p>
            <a:pPr lvl="2"/>
            <a:r>
              <a:rPr lang="en-US" dirty="0"/>
              <a:t>Determine if additional information is needed for the underlying RN license</a:t>
            </a:r>
          </a:p>
          <a:p>
            <a:pPr lvl="3"/>
            <a:r>
              <a:rPr lang="en-US" dirty="0"/>
              <a:t>Note: Out of state / compact license will not be included in dataset, missing RN license will be part of risk reporting later in project</a:t>
            </a:r>
          </a:p>
          <a:p>
            <a:pPr lvl="1"/>
            <a:r>
              <a:rPr lang="en-US" dirty="0"/>
              <a:t>Load</a:t>
            </a:r>
          </a:p>
          <a:p>
            <a:pPr lvl="2"/>
            <a:r>
              <a:rPr lang="en-US" dirty="0"/>
              <a:t>Load to a </a:t>
            </a:r>
            <a:r>
              <a:rPr lang="en-US" dirty="0" err="1"/>
              <a:t>PGAdmin</a:t>
            </a:r>
            <a:r>
              <a:rPr lang="en-US" dirty="0"/>
              <a:t> database with the idea that the data set might provide feeds to third-party credentialling software such as Apogee or scheduling software such as </a:t>
            </a:r>
            <a:r>
              <a:rPr lang="en-US" dirty="0" err="1"/>
              <a:t>Qgenda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See the value</a:t>
            </a:r>
          </a:p>
          <a:p>
            <a:pPr lvl="2"/>
            <a:r>
              <a:rPr lang="en-US" dirty="0"/>
              <a:t>Join the dataset with the states license type and reoccurring expiration data cycle dates</a:t>
            </a:r>
          </a:p>
          <a:p>
            <a:pPr lvl="2"/>
            <a:r>
              <a:rPr lang="en-US" dirty="0"/>
              <a:t>Join the dataset with a (fabricated) employee file based on license number and/or name</a:t>
            </a:r>
          </a:p>
          <a:p>
            <a:pPr lvl="2"/>
            <a:r>
              <a:rPr lang="en-US" dirty="0"/>
              <a:t>Produce a report of “at-risk clinical employees” whose licenses show a) expired or b) about to expire (w/in 30 days)</a:t>
            </a:r>
          </a:p>
          <a:p>
            <a:pPr lvl="2"/>
            <a:r>
              <a:rPr lang="en-US" dirty="0"/>
              <a:t>Ancillary, determine number of practicing CRNA and AA’s in state of Colorado … always wondered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33398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5E7C4BC-A997-4D34-852A-437611E182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E20FD59-365E-4A1D-93A7-27F98FB13938}"/>
              </a:ext>
            </a:extLst>
          </p:cNvPr>
          <p:cNvSpPr/>
          <p:nvPr/>
        </p:nvSpPr>
        <p:spPr>
          <a:xfrm>
            <a:off x="1704513" y="648070"/>
            <a:ext cx="1944209" cy="126062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2FE7CCC-2302-456F-A840-679EFF57AFAB}"/>
              </a:ext>
            </a:extLst>
          </p:cNvPr>
          <p:cNvSpPr/>
          <p:nvPr/>
        </p:nvSpPr>
        <p:spPr>
          <a:xfrm>
            <a:off x="617921" y="5086904"/>
            <a:ext cx="10843151" cy="155035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Colorado has 1252 actively licensed non-physician anesthesia clinicians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primary purpose of these clinicians is to keep a patient comfortable and alive during a medical procedure.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These professionals require extensive training and credentials to practice.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More than 85% are Certified Registered Nurse Anesthetists (CRNA’s).</a:t>
            </a:r>
          </a:p>
        </p:txBody>
      </p:sp>
    </p:spTree>
    <p:extLst>
      <p:ext uri="{BB962C8B-B14F-4D97-AF65-F5344CB8AC3E}">
        <p14:creationId xmlns:p14="http://schemas.microsoft.com/office/powerpoint/2010/main" val="34197384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C854C-6EC7-427B-BFAB-88281E8DA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A13381-2BF6-4864-A248-FAE4174E43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Managing Nurse Anesthetists licensing is complicated </a:t>
            </a:r>
          </a:p>
          <a:p>
            <a:pPr lvl="1"/>
            <a:r>
              <a:rPr lang="en-US" dirty="0"/>
              <a:t>… and if not done properly can be costly</a:t>
            </a:r>
          </a:p>
          <a:p>
            <a:r>
              <a:rPr lang="en-US" dirty="0"/>
              <a:t>A Nurse Anesthetist is an advanced practice nurse and must maintain two licenses concurrently a) Advanced anesthesia b) underlying RN</a:t>
            </a:r>
          </a:p>
          <a:p>
            <a:r>
              <a:rPr lang="en-US" dirty="0"/>
              <a:t>“Compact” licensing permits the two licenses to be issued from separate states which makes it harder to ensure compliance</a:t>
            </a:r>
          </a:p>
          <a:p>
            <a:r>
              <a:rPr lang="en-US" dirty="0"/>
              <a:t>It can be interpreted as fraud if a Nurse Anesthetist bills Medicare while either license is expired or out of compliance. This can result in refunds, fines, loss of license due to censure and contract breach</a:t>
            </a:r>
          </a:p>
        </p:txBody>
      </p:sp>
    </p:spTree>
    <p:extLst>
      <p:ext uri="{BB962C8B-B14F-4D97-AF65-F5344CB8AC3E}">
        <p14:creationId xmlns:p14="http://schemas.microsoft.com/office/powerpoint/2010/main" val="19707887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2FACC2-AE98-4F4A-9DB4-D583D4098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A84B66-6814-4B83-AD74-4956708179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880324" cy="4351338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Develop an improved process for managing non-physician anesthesia licensing compliance</a:t>
            </a:r>
          </a:p>
          <a:p>
            <a:pPr lvl="1"/>
            <a:r>
              <a:rPr lang="en-US" dirty="0"/>
              <a:t>Extract </a:t>
            </a:r>
          </a:p>
          <a:p>
            <a:pPr lvl="2"/>
            <a:r>
              <a:rPr lang="en-US" dirty="0"/>
              <a:t>Colorado Professional License file with approximately 1.2 million licenses including healthcare works, plumbers, electricians etc. </a:t>
            </a:r>
          </a:p>
          <a:p>
            <a:pPr lvl="2"/>
            <a:r>
              <a:rPr lang="en-US" dirty="0"/>
              <a:t>Filter this master file into in a Registered Nurse and a separate Anesthesia license file. </a:t>
            </a:r>
          </a:p>
          <a:p>
            <a:pPr lvl="2"/>
            <a:r>
              <a:rPr lang="en-US" dirty="0"/>
              <a:t>Create a fictitious employee file that is representative of an anesthesia practice team roster (utilized public information)</a:t>
            </a:r>
          </a:p>
          <a:p>
            <a:pPr lvl="2"/>
            <a:r>
              <a:rPr lang="en-US" dirty="0"/>
              <a:t>Stage the targeted files for project use and </a:t>
            </a:r>
            <a:r>
              <a:rPr lang="en-US" dirty="0" err="1"/>
              <a:t>github</a:t>
            </a:r>
            <a:r>
              <a:rPr lang="en-US" dirty="0"/>
              <a:t> repository. The original file was too big to push to </a:t>
            </a:r>
            <a:r>
              <a:rPr lang="en-US" dirty="0" err="1"/>
              <a:t>github</a:t>
            </a:r>
            <a:endParaRPr lang="en-US" dirty="0"/>
          </a:p>
          <a:p>
            <a:pPr lvl="1"/>
            <a:r>
              <a:rPr lang="en-US" dirty="0"/>
              <a:t>Cleaning:</a:t>
            </a:r>
          </a:p>
          <a:p>
            <a:pPr lvl="2"/>
            <a:r>
              <a:rPr lang="en-US" dirty="0"/>
              <a:t>Remove excess columns</a:t>
            </a:r>
          </a:p>
          <a:p>
            <a:pPr lvl="2"/>
            <a:r>
              <a:rPr lang="en-US" dirty="0"/>
              <a:t>Establish a protocol to deal with duplicate but relevant many-to-one clinician license types</a:t>
            </a:r>
          </a:p>
          <a:p>
            <a:pPr lvl="2"/>
            <a:r>
              <a:rPr lang="en-US" dirty="0"/>
              <a:t>Create a matching element for each clinician to enable merging/joining of licensing and employee data</a:t>
            </a:r>
          </a:p>
          <a:p>
            <a:pPr lvl="2"/>
            <a:r>
              <a:rPr lang="en-US" dirty="0"/>
              <a:t>Stage clean and simplified files for placement into a relational database</a:t>
            </a:r>
          </a:p>
          <a:p>
            <a:pPr lvl="1"/>
            <a:r>
              <a:rPr lang="en-US" dirty="0"/>
              <a:t>Load</a:t>
            </a:r>
          </a:p>
          <a:p>
            <a:pPr lvl="2"/>
            <a:r>
              <a:rPr lang="en-US" dirty="0"/>
              <a:t>Author an ERD for planning and archive purposes</a:t>
            </a:r>
          </a:p>
          <a:p>
            <a:pPr lvl="2"/>
            <a:r>
              <a:rPr lang="en-US" dirty="0"/>
              <a:t>Create the table schema and tables in </a:t>
            </a:r>
            <a:r>
              <a:rPr lang="en-US" dirty="0" err="1"/>
              <a:t>PGAdmin</a:t>
            </a:r>
            <a:endParaRPr lang="en-US" dirty="0"/>
          </a:p>
          <a:p>
            <a:pPr lvl="2"/>
            <a:r>
              <a:rPr lang="en-US" dirty="0"/>
              <a:t>Import the ‘transformed’ licensing and employee files into the </a:t>
            </a:r>
            <a:r>
              <a:rPr lang="en-US" dirty="0" err="1"/>
              <a:t>PGAdmin</a:t>
            </a:r>
            <a:r>
              <a:rPr lang="en-US" dirty="0"/>
              <a:t> tables</a:t>
            </a:r>
          </a:p>
          <a:p>
            <a:pPr lvl="2"/>
            <a:r>
              <a:rPr lang="en-US" dirty="0"/>
              <a:t>Make the database available for use via </a:t>
            </a:r>
            <a:r>
              <a:rPr lang="en-US" dirty="0" err="1"/>
              <a:t>sqlalchemy</a:t>
            </a:r>
            <a:endParaRPr lang="en-US" dirty="0"/>
          </a:p>
          <a:p>
            <a:pPr lvl="1"/>
            <a:r>
              <a:rPr lang="en-US" dirty="0"/>
              <a:t>See the value</a:t>
            </a:r>
          </a:p>
          <a:p>
            <a:pPr lvl="2"/>
            <a:r>
              <a:rPr lang="en-US" dirty="0"/>
              <a:t>Produce two exception reports to establish a timely process for identifying and tracking at risk licensing issues</a:t>
            </a:r>
          </a:p>
          <a:p>
            <a:pPr lvl="2"/>
            <a:r>
              <a:rPr lang="en-US" dirty="0"/>
              <a:t>Produce two compliance reports to establish a process and format for timely employee compliance</a:t>
            </a:r>
          </a:p>
          <a:p>
            <a:pPr marL="914400" lvl="2" indent="0">
              <a:buNone/>
            </a:pPr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11230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D82D51-A036-4615-B290-5D3BBB87E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Extract Source &amp; Highlights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D9A64A-C772-48BC-9DA4-DE8BF57F80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7438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B9B9C86-2846-491C-82ED-E5E47D713B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8F6457B-DF7C-416D-8068-A8B6C4F50F07}"/>
              </a:ext>
            </a:extLst>
          </p:cNvPr>
          <p:cNvSpPr/>
          <p:nvPr/>
        </p:nvSpPr>
        <p:spPr>
          <a:xfrm>
            <a:off x="3338004" y="1313895"/>
            <a:ext cx="7332955" cy="185543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0FA9E66-0610-415B-AACB-8308B4E6F58D}"/>
              </a:ext>
            </a:extLst>
          </p:cNvPr>
          <p:cNvSpPr/>
          <p:nvPr/>
        </p:nvSpPr>
        <p:spPr>
          <a:xfrm>
            <a:off x="830984" y="5379868"/>
            <a:ext cx="10843151" cy="769119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The primary licensing information was sourced from the State of Colorado a the data.Colorado.gov site presented in the image herein. </a:t>
            </a:r>
          </a:p>
        </p:txBody>
      </p:sp>
    </p:spTree>
    <p:extLst>
      <p:ext uri="{BB962C8B-B14F-4D97-AF65-F5344CB8AC3E}">
        <p14:creationId xmlns:p14="http://schemas.microsoft.com/office/powerpoint/2010/main" val="3699156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AB18E83-EBA3-485C-94D6-A63B5952B0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5FE0C8C-6023-4E80-9E6B-A64916B9BAB3}"/>
              </a:ext>
            </a:extLst>
          </p:cNvPr>
          <p:cNvSpPr/>
          <p:nvPr/>
        </p:nvSpPr>
        <p:spPr>
          <a:xfrm>
            <a:off x="8211845" y="2565646"/>
            <a:ext cx="3980155" cy="245911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18577E3-2850-479A-8E2F-52965E23A9D3}"/>
              </a:ext>
            </a:extLst>
          </p:cNvPr>
          <p:cNvSpPr/>
          <p:nvPr/>
        </p:nvSpPr>
        <p:spPr>
          <a:xfrm>
            <a:off x="830984" y="5379868"/>
            <a:ext cx="10843151" cy="769119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A large CSV file was downloaded to complete the project. The file is updated daily and an API is available that could be utilized to support a regular cadence or even a compliance application. </a:t>
            </a:r>
          </a:p>
        </p:txBody>
      </p:sp>
    </p:spTree>
    <p:extLst>
      <p:ext uri="{BB962C8B-B14F-4D97-AF65-F5344CB8AC3E}">
        <p14:creationId xmlns:p14="http://schemas.microsoft.com/office/powerpoint/2010/main" val="12714984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C69886E-BAE4-4590-8341-A09BE0C4A5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597" t="45785" r="13059" b="18316"/>
          <a:stretch/>
        </p:blipFill>
        <p:spPr>
          <a:xfrm>
            <a:off x="355108" y="3944729"/>
            <a:ext cx="9064102" cy="246190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D9C80E0-0ABB-4357-953C-9C544B958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Anesthesia File Example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02E3BA-C744-4640-A112-B9A8014899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889" t="40000" r="12767" b="27379"/>
          <a:stretch/>
        </p:blipFill>
        <p:spPr>
          <a:xfrm>
            <a:off x="159798" y="1322773"/>
            <a:ext cx="9064101" cy="22371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D68A424-52E6-48EB-9581-043BDE477C4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750" t="22137" r="48228" b="11197"/>
          <a:stretch/>
        </p:blipFill>
        <p:spPr>
          <a:xfrm>
            <a:off x="6612385" y="2219418"/>
            <a:ext cx="4635623" cy="4572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9C0232B-4DFC-4112-B781-4826C554E523}"/>
              </a:ext>
            </a:extLst>
          </p:cNvPr>
          <p:cNvSpPr/>
          <p:nvPr/>
        </p:nvSpPr>
        <p:spPr>
          <a:xfrm>
            <a:off x="7352196" y="4447712"/>
            <a:ext cx="3768571" cy="23969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4276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305</TotalTime>
  <Words>784</Words>
  <Application>Microsoft Office PowerPoint</Application>
  <PresentationFormat>Widescreen</PresentationFormat>
  <Paragraphs>83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Arial</vt:lpstr>
      <vt:lpstr>Calibri</vt:lpstr>
      <vt:lpstr>Calibri Light</vt:lpstr>
      <vt:lpstr>Office Theme</vt:lpstr>
      <vt:lpstr>ETL Project Anesthesia Compliance Management</vt:lpstr>
      <vt:lpstr>Project Overview</vt:lpstr>
      <vt:lpstr>PowerPoint Presentation</vt:lpstr>
      <vt:lpstr>Problem Statement</vt:lpstr>
      <vt:lpstr>Project Overview</vt:lpstr>
      <vt:lpstr>Extract Source &amp; Highlights</vt:lpstr>
      <vt:lpstr>PowerPoint Presentation</vt:lpstr>
      <vt:lpstr>PowerPoint Presentation</vt:lpstr>
      <vt:lpstr>Anesthesia File Example</vt:lpstr>
      <vt:lpstr>Nurse File Example</vt:lpstr>
      <vt:lpstr>Employee File Example</vt:lpstr>
      <vt:lpstr>Transform Highlights</vt:lpstr>
      <vt:lpstr>Local Project Repository</vt:lpstr>
      <vt:lpstr>Notebook Example</vt:lpstr>
      <vt:lpstr>Load Highlights</vt:lpstr>
      <vt:lpstr>Entity Relationship Diagram</vt:lpstr>
      <vt:lpstr>Table Schema - employeeRoster</vt:lpstr>
      <vt:lpstr>Table Schema - nurseLicense</vt:lpstr>
      <vt:lpstr>Table Schema - anesthesiaLicense</vt:lpstr>
      <vt:lpstr>SQL Alchemy Reporting</vt:lpstr>
      <vt:lpstr>Anesthesia License Red Flag Report</vt:lpstr>
      <vt:lpstr>RN Sub-License Red Flag Report</vt:lpstr>
      <vt:lpstr>Anesthesia License Compliance Report</vt:lpstr>
      <vt:lpstr>RN Sub-license Compliance Report</vt:lpstr>
      <vt:lpstr>Ancillary Resources Associate Websites (Out-of-scope but might use later)</vt:lpstr>
      <vt:lpstr>PowerPoint Presentation</vt:lpstr>
      <vt:lpstr>PowerPoint Presentation</vt:lpstr>
      <vt:lpstr>Original Project Proposal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Pandas-Challenge  Heroes of Pymoli</dc:title>
  <dc:creator>Kent Rodgers</dc:creator>
  <cp:lastModifiedBy>Kent Rodgers</cp:lastModifiedBy>
  <cp:revision>64</cp:revision>
  <dcterms:created xsi:type="dcterms:W3CDTF">2020-10-07T17:28:16Z</dcterms:created>
  <dcterms:modified xsi:type="dcterms:W3CDTF">2020-12-13T19:57:03Z</dcterms:modified>
</cp:coreProperties>
</file>